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ar-DZ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4" d="100"/>
          <a:sy n="64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7560F2CF-4A8C-44DF-BEC8-73A6243327A4}" type="datetimeFigureOut">
              <a:rPr lang="ar-DZ" smtClean="0"/>
              <a:t>01-09-1444</a:t>
            </a:fld>
            <a:endParaRPr lang="ar-DZ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DZ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4F9E95F-889C-4C33-AC8E-E99B7C6C5960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180455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9E95F-889C-4C33-AC8E-E99B7C6C5960}" type="slidenum">
              <a:rPr lang="ar-DZ" smtClean="0"/>
              <a:t>1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9984423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9E95F-889C-4C33-AC8E-E99B7C6C5960}" type="slidenum">
              <a:rPr lang="ar-DZ" smtClean="0"/>
              <a:t>10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7330025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9E95F-889C-4C33-AC8E-E99B7C6C5960}" type="slidenum">
              <a:rPr lang="ar-DZ" smtClean="0"/>
              <a:t>11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5341516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9E95F-889C-4C33-AC8E-E99B7C6C5960}" type="slidenum">
              <a:rPr lang="ar-DZ" smtClean="0"/>
              <a:t>12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4875366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9E95F-889C-4C33-AC8E-E99B7C6C5960}" type="slidenum">
              <a:rPr lang="ar-DZ" smtClean="0"/>
              <a:t>13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5465962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9E95F-889C-4C33-AC8E-E99B7C6C5960}" type="slidenum">
              <a:rPr lang="ar-DZ" smtClean="0"/>
              <a:t>2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872981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9E95F-889C-4C33-AC8E-E99B7C6C5960}" type="slidenum">
              <a:rPr lang="ar-DZ" smtClean="0"/>
              <a:t>3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9858788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9E95F-889C-4C33-AC8E-E99B7C6C5960}" type="slidenum">
              <a:rPr lang="ar-DZ" smtClean="0"/>
              <a:t>4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3548895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9E95F-889C-4C33-AC8E-E99B7C6C5960}" type="slidenum">
              <a:rPr lang="ar-DZ" smtClean="0"/>
              <a:t>5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6639084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9E95F-889C-4C33-AC8E-E99B7C6C5960}" type="slidenum">
              <a:rPr lang="ar-DZ" smtClean="0"/>
              <a:t>6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0853804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9E95F-889C-4C33-AC8E-E99B7C6C5960}" type="slidenum">
              <a:rPr lang="ar-DZ" smtClean="0"/>
              <a:t>7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628700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9E95F-889C-4C33-AC8E-E99B7C6C5960}" type="slidenum">
              <a:rPr lang="ar-DZ" smtClean="0"/>
              <a:t>8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0350087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9E95F-889C-4C33-AC8E-E99B7C6C5960}" type="slidenum">
              <a:rPr lang="ar-DZ" smtClean="0"/>
              <a:t>9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367481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E5CE-1574-42CE-86E4-6EFCD0D03DA3}" type="datetimeFigureOut">
              <a:rPr lang="ar-DZ" smtClean="0"/>
              <a:t>01-09-1444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3622B-C09A-4B6D-993D-201F4E925F13}" type="slidenum">
              <a:rPr lang="ar-DZ" smtClean="0"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E5CE-1574-42CE-86E4-6EFCD0D03DA3}" type="datetimeFigureOut">
              <a:rPr lang="ar-DZ" smtClean="0"/>
              <a:t>01-09-1444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3622B-C09A-4B6D-993D-201F4E925F13}" type="slidenum">
              <a:rPr lang="ar-DZ" smtClean="0"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E5CE-1574-42CE-86E4-6EFCD0D03DA3}" type="datetimeFigureOut">
              <a:rPr lang="ar-DZ" smtClean="0"/>
              <a:t>01-09-1444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3622B-C09A-4B6D-993D-201F4E925F13}" type="slidenum">
              <a:rPr lang="ar-DZ" smtClean="0"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E5CE-1574-42CE-86E4-6EFCD0D03DA3}" type="datetimeFigureOut">
              <a:rPr lang="ar-DZ" smtClean="0"/>
              <a:t>01-09-1444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3622B-C09A-4B6D-993D-201F4E925F13}" type="slidenum">
              <a:rPr lang="ar-DZ" smtClean="0"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E5CE-1574-42CE-86E4-6EFCD0D03DA3}" type="datetimeFigureOut">
              <a:rPr lang="ar-DZ" smtClean="0"/>
              <a:t>01-09-1444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3622B-C09A-4B6D-993D-201F4E925F13}" type="slidenum">
              <a:rPr lang="ar-DZ" smtClean="0"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E5CE-1574-42CE-86E4-6EFCD0D03DA3}" type="datetimeFigureOut">
              <a:rPr lang="ar-DZ" smtClean="0"/>
              <a:t>01-09-1444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3622B-C09A-4B6D-993D-201F4E925F13}" type="slidenum">
              <a:rPr lang="ar-DZ" smtClean="0"/>
              <a:t>‹N°›</a:t>
            </a:fld>
            <a:endParaRPr lang="ar-D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E5CE-1574-42CE-86E4-6EFCD0D03DA3}" type="datetimeFigureOut">
              <a:rPr lang="ar-DZ" smtClean="0"/>
              <a:t>01-09-1444</a:t>
            </a:fld>
            <a:endParaRPr lang="ar-D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3622B-C09A-4B6D-993D-201F4E925F13}" type="slidenum">
              <a:rPr lang="ar-DZ" smtClean="0"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E5CE-1574-42CE-86E4-6EFCD0D03DA3}" type="datetimeFigureOut">
              <a:rPr lang="ar-DZ" smtClean="0"/>
              <a:t>01-09-1444</a:t>
            </a:fld>
            <a:endParaRPr lang="a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3622B-C09A-4B6D-993D-201F4E925F13}" type="slidenum">
              <a:rPr lang="ar-DZ" smtClean="0"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E5CE-1574-42CE-86E4-6EFCD0D03DA3}" type="datetimeFigureOut">
              <a:rPr lang="ar-DZ" smtClean="0"/>
              <a:t>01-09-1444</a:t>
            </a:fld>
            <a:endParaRPr lang="ar-D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3622B-C09A-4B6D-993D-201F4E925F13}" type="slidenum">
              <a:rPr lang="ar-DZ" smtClean="0"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E5CE-1574-42CE-86E4-6EFCD0D03DA3}" type="datetimeFigureOut">
              <a:rPr lang="ar-DZ" smtClean="0"/>
              <a:t>01-09-1444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a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523622B-C09A-4B6D-993D-201F4E925F13}" type="slidenum">
              <a:rPr lang="ar-DZ" smtClean="0"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E5CE-1574-42CE-86E4-6EFCD0D03DA3}" type="datetimeFigureOut">
              <a:rPr lang="ar-DZ" smtClean="0"/>
              <a:t>01-09-1444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3622B-C09A-4B6D-993D-201F4E925F13}" type="slidenum">
              <a:rPr lang="ar-DZ" smtClean="0"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979E5CE-1574-42CE-86E4-6EFCD0D03DA3}" type="datetimeFigureOut">
              <a:rPr lang="ar-DZ" smtClean="0"/>
              <a:t>01-09-1444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6523622B-C09A-4B6D-993D-201F4E925F13}" type="slidenum">
              <a:rPr lang="ar-DZ" smtClean="0"/>
              <a:t>‹N°›</a:t>
            </a:fld>
            <a:endParaRPr lang="ar-D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 rot="19140000">
            <a:off x="337039" y="2843859"/>
            <a:ext cx="9022382" cy="1204306"/>
          </a:xfrm>
        </p:spPr>
        <p:txBody>
          <a:bodyPr/>
          <a:lstStyle/>
          <a:p>
            <a:pPr algn="ctr"/>
            <a:r>
              <a:rPr lang="ar-DZ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مدخل إلى البرامج المكتبية</a:t>
            </a:r>
            <a:endParaRPr lang="ar-DZ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 rot="19140000">
            <a:off x="2084580" y="3834180"/>
            <a:ext cx="7830132" cy="57804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Word  et Excel </a:t>
            </a:r>
            <a:endParaRPr lang="ar-DZ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0" y="0"/>
            <a:ext cx="6948264" cy="2554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DZ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كلية العلوم الإنسانية و الاجتماعية</a:t>
            </a:r>
          </a:p>
          <a:p>
            <a:pPr algn="ctr"/>
            <a:r>
              <a:rPr lang="ar-DZ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قسم العلوم الاجتماعية</a:t>
            </a:r>
          </a:p>
          <a:p>
            <a:pPr algn="ctr"/>
            <a:r>
              <a:rPr lang="ar-DZ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السنة الأولى ميدان العلوم الاجتماعية</a:t>
            </a:r>
          </a:p>
          <a:p>
            <a:pPr algn="ctr"/>
            <a:r>
              <a:rPr lang="ar-DZ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ملخص السداسي الثاني</a:t>
            </a:r>
          </a:p>
          <a:p>
            <a:pPr algn="ctr"/>
            <a:r>
              <a:rPr lang="ar-DZ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مقياس الإعلام الآلي</a:t>
            </a:r>
            <a:endParaRPr lang="ar-DZ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3197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131840" y="5737611"/>
            <a:ext cx="599661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r-FR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</a:t>
            </a:r>
            <a:r>
              <a:rPr lang="ar-DZ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تسمية خلية أو مجموعة خلايا</a:t>
            </a:r>
            <a:endParaRPr lang="ar-DZ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8848471" cy="501317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9" name="Connecteur droit avec flèche 8"/>
          <p:cNvCxnSpPr>
            <a:stCxn id="3" idx="0"/>
          </p:cNvCxnSpPr>
          <p:nvPr/>
        </p:nvCxnSpPr>
        <p:spPr>
          <a:xfrm flipV="1">
            <a:off x="1439652" y="1498476"/>
            <a:ext cx="558062" cy="10081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" name="ZoneTexte 2"/>
          <p:cNvSpPr txBox="1"/>
          <p:nvPr/>
        </p:nvSpPr>
        <p:spPr>
          <a:xfrm>
            <a:off x="899592" y="2506588"/>
            <a:ext cx="1080120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DZ" sz="2000" b="1" dirty="0" smtClean="0"/>
              <a:t>الخلية </a:t>
            </a:r>
            <a:r>
              <a:rPr lang="fr-FR" sz="2000" b="1" dirty="0" smtClean="0"/>
              <a:t>B3</a:t>
            </a:r>
            <a:endParaRPr lang="ar-DZ" sz="2000" b="1" dirty="0"/>
          </a:p>
        </p:txBody>
      </p:sp>
      <p:sp>
        <p:nvSpPr>
          <p:cNvPr id="16" name="ZoneTexte 15"/>
          <p:cNvSpPr txBox="1"/>
          <p:nvPr/>
        </p:nvSpPr>
        <p:spPr>
          <a:xfrm>
            <a:off x="1619672" y="3954443"/>
            <a:ext cx="2804562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DZ" sz="2000" b="1" dirty="0" smtClean="0"/>
              <a:t>الخلايا </a:t>
            </a:r>
            <a:r>
              <a:rPr lang="fr-FR" sz="2000" b="1" dirty="0" smtClean="0"/>
              <a:t>D5:F9</a:t>
            </a:r>
            <a:endParaRPr lang="ar-DZ" sz="2000" b="1" dirty="0" smtClean="0"/>
          </a:p>
          <a:p>
            <a:pPr algn="ctr"/>
            <a:r>
              <a:rPr lang="ar-DZ" sz="2000" b="1" dirty="0" smtClean="0"/>
              <a:t>تقرأ: الخلايا من </a:t>
            </a:r>
            <a:r>
              <a:rPr lang="fr-FR" sz="2000" b="1" dirty="0" smtClean="0"/>
              <a:t>D5</a:t>
            </a:r>
            <a:r>
              <a:rPr lang="ar-DZ" sz="2000" b="1" dirty="0" smtClean="0"/>
              <a:t> إلى </a:t>
            </a:r>
            <a:r>
              <a:rPr lang="fr-FR" sz="2000" b="1" dirty="0" smtClean="0"/>
              <a:t>F9</a:t>
            </a:r>
            <a:endParaRPr lang="ar-DZ" sz="2000" b="1" dirty="0"/>
          </a:p>
        </p:txBody>
      </p:sp>
      <p:cxnSp>
        <p:nvCxnSpPr>
          <p:cNvPr id="17" name="Connecteur droit avec flèche 16"/>
          <p:cNvCxnSpPr>
            <a:stCxn id="16" idx="0"/>
          </p:cNvCxnSpPr>
          <p:nvPr/>
        </p:nvCxnSpPr>
        <p:spPr>
          <a:xfrm flipV="1">
            <a:off x="3021953" y="3140236"/>
            <a:ext cx="2162115" cy="81420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393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131840" y="5737611"/>
            <a:ext cx="599661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r-FR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</a:t>
            </a:r>
            <a:r>
              <a:rPr lang="ar-DZ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تطبيق على الصيغة </a:t>
            </a:r>
            <a:r>
              <a:rPr lang="fr-FR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SOMME</a:t>
            </a:r>
            <a:endParaRPr lang="ar-DZ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209" y="0"/>
            <a:ext cx="8398633" cy="43481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76953"/>
            <a:ext cx="3779912" cy="63622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0" name="ZoneTexte 9"/>
          <p:cNvSpPr txBox="1"/>
          <p:nvPr/>
        </p:nvSpPr>
        <p:spPr>
          <a:xfrm>
            <a:off x="4189107" y="4495009"/>
            <a:ext cx="4820786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DZ" sz="2400" dirty="0" smtClean="0"/>
              <a:t>تقرأ: جمع الخلايا </a:t>
            </a:r>
            <a:r>
              <a:rPr lang="fr-FR" sz="2400" dirty="0" smtClean="0"/>
              <a:t>B3</a:t>
            </a:r>
            <a:r>
              <a:rPr lang="ar-DZ" sz="2400" dirty="0" smtClean="0"/>
              <a:t> </a:t>
            </a:r>
            <a:r>
              <a:rPr lang="ar-DZ" sz="2400" b="1" dirty="0" smtClean="0"/>
              <a:t>و</a:t>
            </a:r>
            <a:r>
              <a:rPr lang="ar-DZ" sz="2400" dirty="0" smtClean="0"/>
              <a:t> من </a:t>
            </a:r>
            <a:r>
              <a:rPr lang="fr-FR" sz="2400" dirty="0" smtClean="0"/>
              <a:t>D5</a:t>
            </a:r>
            <a:r>
              <a:rPr lang="ar-DZ" sz="2400" dirty="0" smtClean="0"/>
              <a:t> إلى </a:t>
            </a:r>
            <a:r>
              <a:rPr lang="fr-FR" sz="2400" dirty="0" smtClean="0"/>
              <a:t>F9</a:t>
            </a:r>
            <a:endParaRPr lang="ar-DZ" sz="2400" dirty="0"/>
          </a:p>
        </p:txBody>
      </p:sp>
      <p:cxnSp>
        <p:nvCxnSpPr>
          <p:cNvPr id="11" name="Connecteur droit avec flèche 10"/>
          <p:cNvCxnSpPr>
            <a:stCxn id="10" idx="1"/>
            <a:endCxn id="5123" idx="3"/>
          </p:cNvCxnSpPr>
          <p:nvPr/>
        </p:nvCxnSpPr>
        <p:spPr>
          <a:xfrm flipH="1" flipV="1">
            <a:off x="3779912" y="4695065"/>
            <a:ext cx="409195" cy="3077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flipV="1">
            <a:off x="2184310" y="1412776"/>
            <a:ext cx="83434" cy="31683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779912" y="1844824"/>
            <a:ext cx="3384376" cy="2016224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19" name="Rectangle 18"/>
          <p:cNvSpPr/>
          <p:nvPr/>
        </p:nvSpPr>
        <p:spPr>
          <a:xfrm>
            <a:off x="1439652" y="1052736"/>
            <a:ext cx="1188132" cy="360040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cxnSp>
        <p:nvCxnSpPr>
          <p:cNvPr id="21" name="Connecteur droit avec flèche 20"/>
          <p:cNvCxnSpPr/>
          <p:nvPr/>
        </p:nvCxnSpPr>
        <p:spPr>
          <a:xfrm flipV="1">
            <a:off x="3048406" y="3501008"/>
            <a:ext cx="659498" cy="10801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013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131840" y="5737611"/>
            <a:ext cx="599661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r-FR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</a:t>
            </a:r>
            <a:r>
              <a:rPr lang="ar-DZ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الصيغة </a:t>
            </a:r>
            <a:r>
              <a:rPr lang="fr-FR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RECHERCHEV</a:t>
            </a:r>
            <a:endParaRPr lang="ar-DZ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257" y="20347"/>
            <a:ext cx="9080137" cy="32646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25" name="Connecteur droit avec flèche 24"/>
          <p:cNvCxnSpPr>
            <a:stCxn id="22" idx="0"/>
          </p:cNvCxnSpPr>
          <p:nvPr/>
        </p:nvCxnSpPr>
        <p:spPr>
          <a:xfrm flipH="1" flipV="1">
            <a:off x="3682684" y="1556792"/>
            <a:ext cx="2447465" cy="1964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2604439" y="3521392"/>
            <a:ext cx="2156490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DZ" sz="2000" b="1" dirty="0" smtClean="0"/>
              <a:t>القيمة التي نبحث عنها</a:t>
            </a:r>
            <a:endParaRPr lang="ar-DZ" sz="2000" b="1" dirty="0"/>
          </a:p>
        </p:txBody>
      </p:sp>
      <p:cxnSp>
        <p:nvCxnSpPr>
          <p:cNvPr id="15" name="Connecteur droit avec flèche 14"/>
          <p:cNvCxnSpPr>
            <a:stCxn id="13" idx="0"/>
          </p:cNvCxnSpPr>
          <p:nvPr/>
        </p:nvCxnSpPr>
        <p:spPr>
          <a:xfrm flipV="1">
            <a:off x="3682684" y="1988840"/>
            <a:ext cx="3337588" cy="15325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>
            <a:stCxn id="13" idx="0"/>
          </p:cNvCxnSpPr>
          <p:nvPr/>
        </p:nvCxnSpPr>
        <p:spPr>
          <a:xfrm flipV="1">
            <a:off x="3682684" y="764704"/>
            <a:ext cx="1177348" cy="27566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5051904" y="3521392"/>
            <a:ext cx="2156490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DZ" sz="2000" b="1" dirty="0" smtClean="0"/>
              <a:t>الجدول الذي نبحث فيه</a:t>
            </a:r>
            <a:endParaRPr lang="ar-DZ" sz="2000" b="1" dirty="0"/>
          </a:p>
        </p:txBody>
      </p:sp>
      <p:cxnSp>
        <p:nvCxnSpPr>
          <p:cNvPr id="23" name="Connecteur droit avec flèche 22"/>
          <p:cNvCxnSpPr>
            <a:stCxn id="22" idx="0"/>
          </p:cNvCxnSpPr>
          <p:nvPr/>
        </p:nvCxnSpPr>
        <p:spPr>
          <a:xfrm flipV="1">
            <a:off x="6130149" y="1988840"/>
            <a:ext cx="1610203" cy="15325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5942027" y="4077072"/>
            <a:ext cx="2156490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DZ" sz="2000" b="1" dirty="0" smtClean="0"/>
              <a:t>نريد العمود الثاني</a:t>
            </a:r>
            <a:endParaRPr lang="ar-DZ" sz="2000" b="1" dirty="0"/>
          </a:p>
        </p:txBody>
      </p:sp>
      <p:sp>
        <p:nvSpPr>
          <p:cNvPr id="29" name="ZoneTexte 28"/>
          <p:cNvSpPr txBox="1"/>
          <p:nvPr/>
        </p:nvSpPr>
        <p:spPr>
          <a:xfrm>
            <a:off x="6662107" y="4653136"/>
            <a:ext cx="2156490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DZ" sz="2000" b="1" dirty="0" smtClean="0"/>
              <a:t>لا نريد البحث بالتقريب</a:t>
            </a:r>
            <a:endParaRPr lang="ar-DZ" sz="2000" b="1" dirty="0"/>
          </a:p>
        </p:txBody>
      </p:sp>
      <p:cxnSp>
        <p:nvCxnSpPr>
          <p:cNvPr id="30" name="Connecteur droit avec flèche 29"/>
          <p:cNvCxnSpPr/>
          <p:nvPr/>
        </p:nvCxnSpPr>
        <p:spPr>
          <a:xfrm flipV="1">
            <a:off x="7524328" y="1988840"/>
            <a:ext cx="720080" cy="20882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 flipV="1">
            <a:off x="8396808" y="1988840"/>
            <a:ext cx="135632" cy="26642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659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131840" y="5737611"/>
            <a:ext cx="599661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r-FR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</a:t>
            </a:r>
            <a:r>
              <a:rPr lang="ar-DZ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الصيغة </a:t>
            </a:r>
            <a:r>
              <a:rPr lang="fr-FR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SIERREUR</a:t>
            </a:r>
            <a:endParaRPr lang="ar-DZ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0967"/>
            <a:ext cx="9144609" cy="3634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ZoneTexte 28"/>
          <p:cNvSpPr txBox="1"/>
          <p:nvPr/>
        </p:nvSpPr>
        <p:spPr>
          <a:xfrm>
            <a:off x="2053595" y="2204864"/>
            <a:ext cx="2156490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DZ" sz="2000" b="1" dirty="0" smtClean="0"/>
              <a:t>القسمة أنتجت خطأ</a:t>
            </a:r>
            <a:endParaRPr lang="ar-DZ" sz="2000" b="1" dirty="0"/>
          </a:p>
        </p:txBody>
      </p:sp>
      <p:cxnSp>
        <p:nvCxnSpPr>
          <p:cNvPr id="33" name="Connecteur droit avec flèche 32"/>
          <p:cNvCxnSpPr>
            <a:stCxn id="29" idx="0"/>
          </p:cNvCxnSpPr>
          <p:nvPr/>
        </p:nvCxnSpPr>
        <p:spPr>
          <a:xfrm flipV="1">
            <a:off x="3131840" y="1556792"/>
            <a:ext cx="1656184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899592" y="4019249"/>
            <a:ext cx="3340059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DZ" sz="2000" b="1" dirty="0" smtClean="0"/>
              <a:t>استعمال </a:t>
            </a:r>
            <a:r>
              <a:rPr lang="fr-FR" sz="2000" b="1" dirty="0" smtClean="0"/>
              <a:t>SIERREUR</a:t>
            </a:r>
            <a:r>
              <a:rPr lang="ar-DZ" sz="2000" b="1" dirty="0" smtClean="0"/>
              <a:t> لكي يكتب عبارة لا يمكن في حالة نتج خطأ</a:t>
            </a:r>
            <a:endParaRPr lang="ar-DZ" sz="2000" b="1" dirty="0"/>
          </a:p>
        </p:txBody>
      </p:sp>
      <p:cxnSp>
        <p:nvCxnSpPr>
          <p:cNvPr id="18" name="Connecteur droit avec flèche 17"/>
          <p:cNvCxnSpPr>
            <a:stCxn id="17" idx="0"/>
          </p:cNvCxnSpPr>
          <p:nvPr/>
        </p:nvCxnSpPr>
        <p:spPr>
          <a:xfrm flipV="1">
            <a:off x="2569622" y="3371177"/>
            <a:ext cx="2362418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>
            <a:off x="3339551" y="1536368"/>
            <a:ext cx="1448473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>
            <a:off x="3480251" y="3212976"/>
            <a:ext cx="1448473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48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76056" y="620688"/>
            <a:ext cx="4052402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DZ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مايكروسوفت وورد (</a:t>
            </a:r>
            <a:r>
              <a:rPr lang="fr-FR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Word</a:t>
            </a:r>
            <a:r>
              <a:rPr lang="ar-DZ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ar-DZ" sz="2800" dirty="0" smtClean="0"/>
              <a:t>مخصص </a:t>
            </a:r>
            <a:r>
              <a:rPr lang="ar-DZ" sz="2800" dirty="0"/>
              <a:t>لمعالجة النصوص بحيث يتيح إدخال النصوص بصيغة إلكترونية على وثائق افتراضية ومن ثم معالجتها وإخراجها بالشكل </a:t>
            </a:r>
            <a:r>
              <a:rPr lang="ar-DZ" sz="2800" dirty="0" smtClean="0"/>
              <a:t>المطلوب.</a:t>
            </a:r>
            <a:endParaRPr lang="ar-DZ" sz="2800" dirty="0"/>
          </a:p>
        </p:txBody>
      </p:sp>
      <p:sp>
        <p:nvSpPr>
          <p:cNvPr id="3" name="Rectangle 2"/>
          <p:cNvSpPr/>
          <p:nvPr/>
        </p:nvSpPr>
        <p:spPr>
          <a:xfrm>
            <a:off x="0" y="62068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DZ" sz="32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إكسل</a:t>
            </a:r>
            <a:r>
              <a:rPr lang="ar-DZ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fr-FR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</a:t>
            </a:r>
            <a:r>
              <a:rPr lang="ar-DZ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ar-DZ" sz="2800" dirty="0" smtClean="0"/>
              <a:t/>
            </a:r>
            <a:br>
              <a:rPr lang="ar-DZ" sz="2800" dirty="0" smtClean="0"/>
            </a:br>
            <a:r>
              <a:rPr lang="ar-DZ" sz="2800" dirty="0" smtClean="0"/>
              <a:t>مخصص </a:t>
            </a:r>
            <a:r>
              <a:rPr lang="ar-DZ" sz="2800" dirty="0"/>
              <a:t>للعمليات الحسابية وجداول البيانات والعمليات الرياضية والرسوم البيانية، وكذلك يمكن استخدامه كقاعدة بيانات </a:t>
            </a:r>
            <a:r>
              <a:rPr lang="ar-DZ" sz="2800" dirty="0" smtClean="0"/>
              <a:t>بسيطة.</a:t>
            </a:r>
            <a:endParaRPr lang="ar-DZ" sz="2800" dirty="0"/>
          </a:p>
        </p:txBody>
      </p:sp>
      <p:sp>
        <p:nvSpPr>
          <p:cNvPr id="4" name="ZoneTexte 3"/>
          <p:cNvSpPr txBox="1"/>
          <p:nvPr/>
        </p:nvSpPr>
        <p:spPr>
          <a:xfrm>
            <a:off x="3131840" y="5737611"/>
            <a:ext cx="599661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DZ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هو وورد وما هو إكسال ؟</a:t>
            </a:r>
            <a:endParaRPr lang="ar-DZ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16399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646" y="1772816"/>
            <a:ext cx="912845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DZ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– أيقونة البرنامج في قائمة </a:t>
            </a:r>
            <a:r>
              <a:rPr lang="ar-DZ" sz="32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إبدأ</a:t>
            </a:r>
            <a:r>
              <a:rPr lang="ar-DZ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أو في شريط المهام</a:t>
            </a:r>
          </a:p>
          <a:p>
            <a:r>
              <a:rPr lang="ar-DZ" sz="2800" dirty="0" smtClean="0"/>
              <a:t>نقرة واحدة على أيقونة البرنامج.</a:t>
            </a:r>
            <a:endParaRPr lang="ar-DZ" sz="2800" dirty="0"/>
          </a:p>
        </p:txBody>
      </p:sp>
      <p:sp>
        <p:nvSpPr>
          <p:cNvPr id="4" name="ZoneTexte 3"/>
          <p:cNvSpPr txBox="1"/>
          <p:nvPr/>
        </p:nvSpPr>
        <p:spPr>
          <a:xfrm>
            <a:off x="3131840" y="5737611"/>
            <a:ext cx="599661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DZ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كيف نشغل برنامج وورد أو إكسال ؟</a:t>
            </a:r>
            <a:endParaRPr lang="ar-DZ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808" y="620688"/>
            <a:ext cx="912845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DZ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– أيقونة البرنامج على سطح المكتب</a:t>
            </a:r>
          </a:p>
          <a:p>
            <a:r>
              <a:rPr lang="ar-DZ" sz="2800" dirty="0" smtClean="0"/>
              <a:t>نقرتين مزدوجتين على أيقونة البرنامج.</a:t>
            </a:r>
            <a:endParaRPr lang="ar-DZ" sz="2800" dirty="0"/>
          </a:p>
        </p:txBody>
      </p:sp>
      <p:sp>
        <p:nvSpPr>
          <p:cNvPr id="6" name="Rectangle 5"/>
          <p:cNvSpPr/>
          <p:nvPr/>
        </p:nvSpPr>
        <p:spPr>
          <a:xfrm>
            <a:off x="30808" y="2924944"/>
            <a:ext cx="909765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DZ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– البحث عن البرنامج في كل البرامج</a:t>
            </a:r>
          </a:p>
          <a:p>
            <a:pPr algn="l" rtl="0"/>
            <a:r>
              <a:rPr lang="fr-FR" sz="2800" dirty="0" smtClean="0"/>
              <a:t>Démarrer / Tout les programmes / Microsoft office / Microsoft Word (ou Excel)</a:t>
            </a:r>
            <a:endParaRPr lang="ar-DZ" sz="2800" dirty="0"/>
          </a:p>
        </p:txBody>
      </p:sp>
    </p:spTree>
    <p:extLst>
      <p:ext uri="{BB962C8B-B14F-4D97-AF65-F5344CB8AC3E}">
        <p14:creationId xmlns:p14="http://schemas.microsoft.com/office/powerpoint/2010/main" val="112651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131840" y="5737611"/>
            <a:ext cx="599661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DZ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تسجيل ملف</a:t>
            </a:r>
            <a:endParaRPr lang="ar-DZ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808" y="404664"/>
            <a:ext cx="912845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DZ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 أجل تسجيل ملف جديد</a:t>
            </a:r>
          </a:p>
          <a:p>
            <a:pPr marL="457200" indent="-457200">
              <a:buFontTx/>
              <a:buChar char="-"/>
            </a:pPr>
            <a:r>
              <a:rPr lang="ar-DZ" sz="2800" dirty="0" smtClean="0"/>
              <a:t>نختار من قائمة ( </a:t>
            </a:r>
            <a:r>
              <a:rPr lang="fr-FR" sz="2400" dirty="0" smtClean="0"/>
              <a:t>Fichier</a:t>
            </a:r>
            <a:r>
              <a:rPr lang="ar-DZ" sz="2400" dirty="0" smtClean="0"/>
              <a:t> </a:t>
            </a:r>
            <a:r>
              <a:rPr lang="ar-DZ" sz="2800" dirty="0" smtClean="0"/>
              <a:t>) الأمر (</a:t>
            </a:r>
            <a:r>
              <a:rPr lang="fr-FR" sz="2400" dirty="0" smtClean="0"/>
              <a:t>Enregistrer</a:t>
            </a:r>
            <a:r>
              <a:rPr lang="ar-DZ" sz="2800" dirty="0" smtClean="0"/>
              <a:t>)</a:t>
            </a:r>
          </a:p>
          <a:p>
            <a:pPr marL="457200" indent="-457200">
              <a:buFontTx/>
              <a:buChar char="-"/>
            </a:pPr>
            <a:r>
              <a:rPr lang="ar-DZ" sz="2800" dirty="0" smtClean="0"/>
              <a:t>تظهر نافذة تطلب :</a:t>
            </a:r>
          </a:p>
          <a:p>
            <a:pPr marL="914400" lvl="1" indent="-457200">
              <a:buFontTx/>
              <a:buChar char="-"/>
            </a:pPr>
            <a:r>
              <a:rPr lang="ar-DZ" sz="2800" b="1" dirty="0" smtClean="0"/>
              <a:t>اسم الملف </a:t>
            </a:r>
            <a:r>
              <a:rPr lang="ar-DZ" sz="2800" dirty="0" smtClean="0"/>
              <a:t/>
            </a:r>
            <a:br>
              <a:rPr lang="ar-DZ" sz="2800" dirty="0" smtClean="0"/>
            </a:br>
            <a:r>
              <a:rPr lang="ar-DZ" sz="2800" dirty="0" smtClean="0"/>
              <a:t>( قدم اسما له دلاله على محتوى الملف )</a:t>
            </a:r>
          </a:p>
          <a:p>
            <a:pPr marL="914400" lvl="1" indent="-457200">
              <a:buFontTx/>
              <a:buChar char="-"/>
            </a:pPr>
            <a:r>
              <a:rPr lang="ar-DZ" sz="2800" b="1" dirty="0" smtClean="0"/>
              <a:t>مكان تسجيل الملف </a:t>
            </a:r>
            <a:r>
              <a:rPr lang="ar-DZ" sz="2800" dirty="0" smtClean="0"/>
              <a:t/>
            </a:r>
            <a:br>
              <a:rPr lang="ar-DZ" sz="2800" dirty="0" smtClean="0"/>
            </a:br>
            <a:r>
              <a:rPr lang="ar-DZ" sz="2800" dirty="0" smtClean="0"/>
              <a:t>( إذا لم تغير المكان سيحفظ ملفك في (</a:t>
            </a:r>
            <a:r>
              <a:rPr lang="fr-FR" sz="2400" dirty="0" smtClean="0"/>
              <a:t>Documents</a:t>
            </a:r>
            <a:r>
              <a:rPr lang="ar-DZ" sz="2800" dirty="0" smtClean="0"/>
              <a:t>)</a:t>
            </a:r>
            <a:endParaRPr lang="ar-DZ" sz="2800" dirty="0"/>
          </a:p>
        </p:txBody>
      </p:sp>
      <p:sp>
        <p:nvSpPr>
          <p:cNvPr id="7" name="Rectangle 6"/>
          <p:cNvSpPr/>
          <p:nvPr/>
        </p:nvSpPr>
        <p:spPr>
          <a:xfrm>
            <a:off x="-18391" y="3933056"/>
            <a:ext cx="912845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DZ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 أجل تسجيل ملف تم إنشاءه من قبل</a:t>
            </a:r>
          </a:p>
          <a:p>
            <a:pPr marL="457200" indent="-457200">
              <a:buFontTx/>
              <a:buChar char="-"/>
            </a:pPr>
            <a:r>
              <a:rPr lang="ar-DZ" sz="2800" dirty="0" smtClean="0"/>
              <a:t>نختار من قائمة ( </a:t>
            </a:r>
            <a:r>
              <a:rPr lang="fr-FR" sz="2400" dirty="0" smtClean="0"/>
              <a:t>Fichier</a:t>
            </a:r>
            <a:r>
              <a:rPr lang="ar-DZ" sz="2400" dirty="0" smtClean="0"/>
              <a:t> </a:t>
            </a:r>
            <a:r>
              <a:rPr lang="ar-DZ" sz="2800" dirty="0" smtClean="0"/>
              <a:t>) الأمر (</a:t>
            </a:r>
            <a:r>
              <a:rPr lang="fr-FR" sz="2400" dirty="0" smtClean="0"/>
              <a:t>Enregistrer</a:t>
            </a:r>
            <a:r>
              <a:rPr lang="ar-DZ" sz="2800" dirty="0" smtClean="0"/>
              <a:t>)  فقط</a:t>
            </a:r>
          </a:p>
        </p:txBody>
      </p:sp>
    </p:spTree>
    <p:extLst>
      <p:ext uri="{BB962C8B-B14F-4D97-AF65-F5344CB8AC3E}">
        <p14:creationId xmlns:p14="http://schemas.microsoft.com/office/powerpoint/2010/main" val="1254898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131840" y="5737611"/>
            <a:ext cx="599661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DZ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فتح ملف</a:t>
            </a:r>
            <a:endParaRPr lang="ar-DZ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808" y="404664"/>
            <a:ext cx="912845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DZ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 أجل فتح ملف</a:t>
            </a:r>
          </a:p>
          <a:p>
            <a:endParaRPr lang="ar-DZ" sz="32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Tx/>
              <a:buChar char="-"/>
            </a:pPr>
            <a:r>
              <a:rPr lang="ar-DZ" sz="2800" dirty="0" smtClean="0"/>
              <a:t>نختار من قائمة ( </a:t>
            </a:r>
            <a:r>
              <a:rPr lang="fr-FR" sz="2400" dirty="0" smtClean="0"/>
              <a:t>Fichier</a:t>
            </a:r>
            <a:r>
              <a:rPr lang="ar-DZ" sz="2400" dirty="0" smtClean="0"/>
              <a:t> </a:t>
            </a:r>
            <a:r>
              <a:rPr lang="ar-DZ" sz="2800" dirty="0" smtClean="0"/>
              <a:t>) الأمر (</a:t>
            </a:r>
            <a:r>
              <a:rPr lang="fr-FR" sz="2400" dirty="0" smtClean="0"/>
              <a:t>Ouvrir</a:t>
            </a:r>
            <a:r>
              <a:rPr lang="ar-DZ" sz="2800" dirty="0" smtClean="0"/>
              <a:t>) ثم نحدد الملف</a:t>
            </a:r>
          </a:p>
          <a:p>
            <a:pPr marL="457200" indent="-457200">
              <a:buFontTx/>
              <a:buChar char="-"/>
            </a:pPr>
            <a:endParaRPr lang="ar-DZ" sz="2800" dirty="0" smtClean="0"/>
          </a:p>
          <a:p>
            <a:pPr marL="457200" indent="-457200">
              <a:buFontTx/>
              <a:buChar char="-"/>
            </a:pPr>
            <a:r>
              <a:rPr lang="ar-DZ" sz="2800" dirty="0" smtClean="0"/>
              <a:t>نختار من قائمة ( </a:t>
            </a:r>
            <a:r>
              <a:rPr lang="fr-FR" sz="2400" dirty="0" smtClean="0"/>
              <a:t>Fichier</a:t>
            </a:r>
            <a:r>
              <a:rPr lang="ar-DZ" sz="2400" dirty="0" smtClean="0"/>
              <a:t> </a:t>
            </a:r>
            <a:r>
              <a:rPr lang="ar-DZ" sz="2800" dirty="0" smtClean="0"/>
              <a:t>) الأمر (</a:t>
            </a:r>
            <a:r>
              <a:rPr lang="fr-FR" sz="2400" dirty="0" smtClean="0"/>
              <a:t>Récent</a:t>
            </a:r>
            <a:r>
              <a:rPr lang="ar-DZ" sz="2800" dirty="0" smtClean="0"/>
              <a:t>) ثم نحدد الملف</a:t>
            </a:r>
            <a:br>
              <a:rPr lang="ar-DZ" sz="2800" dirty="0" smtClean="0"/>
            </a:br>
            <a:r>
              <a:rPr lang="fr-FR" sz="2800" dirty="0" smtClean="0"/>
              <a:t>Récent</a:t>
            </a:r>
            <a:r>
              <a:rPr lang="ar-DZ" sz="2800" dirty="0" smtClean="0"/>
              <a:t> تعرض آخر الملفات المفتوحة من طرف البرنامج</a:t>
            </a:r>
          </a:p>
          <a:p>
            <a:pPr marL="457200" indent="-457200">
              <a:buFontTx/>
              <a:buChar char="-"/>
            </a:pPr>
            <a:endParaRPr lang="ar-DZ" sz="2800" dirty="0" smtClean="0"/>
          </a:p>
          <a:p>
            <a:pPr marL="457200" indent="-457200">
              <a:buFontTx/>
              <a:buChar char="-"/>
            </a:pPr>
            <a:r>
              <a:rPr lang="ar-DZ" sz="2800" dirty="0" smtClean="0"/>
              <a:t>في مستكشف الملفات، نذهب للمجلد الذي وضعنا ملفنا فيه </a:t>
            </a:r>
            <a:br>
              <a:rPr lang="ar-DZ" sz="2800" dirty="0" smtClean="0"/>
            </a:br>
            <a:r>
              <a:rPr lang="ar-DZ" sz="2800" dirty="0" smtClean="0"/>
              <a:t>(</a:t>
            </a:r>
            <a:r>
              <a:rPr lang="fr-FR" sz="2800" dirty="0" smtClean="0"/>
              <a:t>Documents</a:t>
            </a:r>
            <a:r>
              <a:rPr lang="ar-DZ" sz="2800" dirty="0" smtClean="0"/>
              <a:t> مثلا) ثم ننقر نقرتين مزدوجتين على الملف</a:t>
            </a:r>
            <a:endParaRPr lang="ar-DZ" sz="2800" dirty="0" smtClean="0"/>
          </a:p>
          <a:p>
            <a:pPr marL="457200" indent="-457200">
              <a:buFontTx/>
              <a:buChar char="-"/>
            </a:pPr>
            <a:endParaRPr lang="ar-DZ" sz="2800" dirty="0" smtClean="0"/>
          </a:p>
        </p:txBody>
      </p:sp>
    </p:spTree>
    <p:extLst>
      <p:ext uri="{BB962C8B-B14F-4D97-AF65-F5344CB8AC3E}">
        <p14:creationId xmlns:p14="http://schemas.microsoft.com/office/powerpoint/2010/main" val="16796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131840" y="5737611"/>
            <a:ext cx="599661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r-FR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Word</a:t>
            </a:r>
            <a:r>
              <a:rPr lang="ar-DZ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تنسيق الصفحة</a:t>
            </a:r>
            <a:endParaRPr lang="ar-DZ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836321" y="189648"/>
            <a:ext cx="7162173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من أجل تعيين حجم الورقة وكذا توجه الورقة الهوامش والحدود،</a:t>
            </a:r>
            <a:endParaRPr kumimoji="0" lang="fr-FR" altLang="ar-D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anose="02020603050405020304" pitchFamily="18" charset="-78"/>
              <a:ea typeface="Times New Roman" pitchFamily="18" charset="0"/>
              <a:cs typeface="Simplified Arabic" panose="02020603050405020304" pitchFamily="18" charset="-78"/>
            </a:endParaRPr>
          </a:p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 اذهب إلى القائمة </a:t>
            </a:r>
            <a:r>
              <a:rPr kumimoji="0" lang="fr-FR" alt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Mise en page</a:t>
            </a:r>
            <a:r>
              <a:rPr kumimoji="0" lang="ar-DZ" alt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 ثم على السهم الصغير</a:t>
            </a:r>
            <a:br>
              <a:rPr kumimoji="0" lang="ar-DZ" alt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</a:br>
            <a:r>
              <a:rPr kumimoji="0" lang="ar-DZ" alt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في أسفل يمين مجموعة تنسيق الصفحة </a:t>
            </a:r>
            <a:r>
              <a:rPr kumimoji="0" lang="fr-FR" alt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Mise en page</a:t>
            </a:r>
            <a:r>
              <a:rPr kumimoji="0" lang="ar-DZ" alt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:</a:t>
            </a:r>
            <a:endParaRPr kumimoji="0" lang="en-US" altLang="ar-D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D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1025" name="Image 2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389" y="1666976"/>
            <a:ext cx="6855105" cy="2072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143389" y="3744443"/>
            <a:ext cx="671369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alt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تظهر لك نافذة تسمح لك بإجراء مجموعة من التعديلات على الورقة </a:t>
            </a:r>
            <a:endParaRPr kumimoji="0" lang="ar-DZ" altLang="ar-DZ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1184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131840" y="5737611"/>
            <a:ext cx="599661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r-FR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Word</a:t>
            </a:r>
            <a:r>
              <a:rPr lang="ar-DZ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تنسيق الفقرة و الخط</a:t>
            </a:r>
            <a:endParaRPr lang="ar-DZ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74530" y="260648"/>
            <a:ext cx="902082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ar-SA" alt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يمكنك استخدام </a:t>
            </a:r>
            <a:r>
              <a:rPr kumimoji="0" lang="en-US" alt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Word </a:t>
            </a:r>
            <a:r>
              <a:rPr kumimoji="0" lang="ar-DZ" alt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 </a:t>
            </a:r>
            <a:r>
              <a:rPr kumimoji="0" lang="ar-SA" alt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في تنسيق</a:t>
            </a:r>
            <a:r>
              <a:rPr kumimoji="0" lang="ar-DZ" alt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 الفقرات ( </a:t>
            </a:r>
            <a:r>
              <a:rPr kumimoji="0" lang="ar-SA" alt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تغيير تباعد الاسطر والفقرات، وتغيير المسافة البادئة</a:t>
            </a:r>
            <a:r>
              <a:rPr kumimoji="0" lang="ar-DZ" alt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 وغيرها) وكذا تنسيق الخط ( نوع وحجم الخط، لونه وغيرها من التعديلات).</a:t>
            </a:r>
            <a:endParaRPr kumimoji="0" lang="en-US" altLang="ar-D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971600" y="1179897"/>
            <a:ext cx="792396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alt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من أجل تنسيق الفقرة أنقر</a:t>
            </a:r>
            <a:r>
              <a:rPr lang="ar-DZ" altLang="ar-DZ" sz="2400" dirty="0"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 </a:t>
            </a:r>
            <a:r>
              <a:rPr lang="ar-DZ" altLang="ar-DZ" sz="2400" dirty="0" smtClean="0"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على السهم الصغير في أسفل مجموعة </a:t>
            </a:r>
            <a:r>
              <a:rPr lang="fr-FR" altLang="ar-DZ" sz="2400" dirty="0" smtClean="0"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Paragraphe</a:t>
            </a:r>
            <a:endParaRPr kumimoji="0" lang="ar-DZ" altLang="ar-DZ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7" y="1562730"/>
            <a:ext cx="4320480" cy="1455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548680" y="3179179"/>
            <a:ext cx="734688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alt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من أجل تنسيق الخط أنقر</a:t>
            </a:r>
            <a:r>
              <a:rPr lang="ar-DZ" altLang="ar-DZ" sz="2400" dirty="0" smtClean="0"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 على السهم الصغير في أسفل مجموعة </a:t>
            </a:r>
            <a:r>
              <a:rPr lang="fr-FR" altLang="ar-DZ" sz="2400" dirty="0" smtClean="0"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Police</a:t>
            </a:r>
            <a:r>
              <a:rPr lang="ar-DZ" altLang="ar-DZ" sz="2400" dirty="0" smtClean="0"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 </a:t>
            </a:r>
            <a:endParaRPr kumimoji="0" lang="ar-DZ" altLang="ar-DZ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640844"/>
            <a:ext cx="4320480" cy="1388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necteur droit 6"/>
          <p:cNvCxnSpPr/>
          <p:nvPr/>
        </p:nvCxnSpPr>
        <p:spPr>
          <a:xfrm flipH="1">
            <a:off x="0" y="1124744"/>
            <a:ext cx="9095353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141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131840" y="5737611"/>
            <a:ext cx="599661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r-FR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Word</a:t>
            </a:r>
            <a:r>
              <a:rPr lang="ar-DZ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استعمال </a:t>
            </a:r>
            <a:r>
              <a:rPr lang="fr-FR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Publipostage</a:t>
            </a:r>
            <a:endParaRPr lang="ar-DZ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74530" y="-27384"/>
            <a:ext cx="902082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altLang="ar-DZ" sz="2400" dirty="0" smtClean="0"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Publipostage</a:t>
            </a:r>
            <a:r>
              <a:rPr lang="ar-DZ" altLang="ar-DZ" sz="2400" dirty="0" smtClean="0"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 هو </a:t>
            </a:r>
            <a:r>
              <a:rPr kumimoji="0" lang="ar-SA" alt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دمج المراسلات </a:t>
            </a:r>
            <a:r>
              <a:rPr kumimoji="0" lang="ar-DZ" alt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و</a:t>
            </a:r>
            <a:r>
              <a:rPr kumimoji="0" lang="ar-SA" alt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ه</a:t>
            </a:r>
            <a:r>
              <a:rPr kumimoji="0" lang="ar-DZ" alt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و</a:t>
            </a:r>
            <a:r>
              <a:rPr kumimoji="0" lang="ar-SA" alt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 إحدى ميزات </a:t>
            </a:r>
            <a:r>
              <a:rPr kumimoji="0" lang="en-US" alt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 Word </a:t>
            </a:r>
            <a:r>
              <a:rPr kumimoji="0" lang="ar-SA" alt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لإنشاء رسائل مخصصة مع الحفاظ على بنية مشتركة. يمكن للبرنامج ملء الحقول الفردية بنفسه من قائمة </a:t>
            </a:r>
            <a:r>
              <a:rPr kumimoji="0" lang="ar-DZ" alt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معدة في برنامج إكسال مثلا.</a:t>
            </a:r>
            <a:endParaRPr kumimoji="0" lang="en-US" altLang="ar-D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2118769"/>
            <a:ext cx="9162761" cy="2616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DZ" altLang="ar-DZ" sz="2400" dirty="0" smtClean="0"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خطوات </a:t>
            </a:r>
            <a:r>
              <a:rPr lang="ar-DZ" altLang="ar-DZ" sz="2400" dirty="0" err="1" smtClean="0"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البيبليبوستاج</a:t>
            </a:r>
            <a:r>
              <a:rPr lang="ar-DZ" altLang="ar-DZ" sz="2400" dirty="0" smtClean="0">
                <a:latin typeface="Simplified Arabic" panose="02020603050405020304" pitchFamily="18" charset="-78"/>
                <a:ea typeface="Times New Roman" pitchFamily="18" charset="0"/>
                <a:cs typeface="Simplified Arabic" panose="02020603050405020304" pitchFamily="18" charset="-78"/>
              </a:rPr>
              <a:t> هي: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kumimoji="0" lang="ar-DZ" altLang="ar-D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تهيئة</a:t>
            </a:r>
            <a:r>
              <a:rPr kumimoji="0" lang="ar-DZ" altLang="ar-DZ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 (تحضير) الرسالة النموذجية في وورد</a:t>
            </a:r>
          </a:p>
          <a:p>
            <a:pPr marL="285750" lvl="0" indent="-28575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ar-DZ" altLang="ar-DZ" sz="2000" baseline="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تحضير قائمة المرسل إليهم في إكسال</a:t>
            </a:r>
          </a:p>
          <a:p>
            <a:pPr marL="285750" lvl="0" indent="-28575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kumimoji="0" lang="ar-DZ" altLang="ar-DZ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في وورد في قائمة </a:t>
            </a:r>
            <a:r>
              <a:rPr lang="fr-FR" altLang="ar-DZ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Publipostage</a:t>
            </a:r>
            <a:r>
              <a:rPr kumimoji="0" lang="ar-DZ" altLang="ar-DZ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: تحديد المرسل إليهم عن طريق الزر </a:t>
            </a:r>
            <a:r>
              <a:rPr lang="fr-FR" altLang="ar-DZ" sz="2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Sélectionner</a:t>
            </a:r>
            <a:r>
              <a:rPr kumimoji="0" lang="fr-FR" altLang="ar-DZ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 les </a:t>
            </a:r>
            <a:r>
              <a:rPr lang="fr-FR" altLang="ar-DZ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destinataires</a:t>
            </a:r>
            <a:endParaRPr lang="ar-DZ" altLang="ar-DZ" sz="20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285750" lvl="0" indent="-28575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ar-DZ" altLang="ar-DZ" sz="2000" baseline="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ممكن تغيير المرسل إليهم (</a:t>
            </a:r>
            <a:r>
              <a:rPr lang="ar-DZ" altLang="ar-DZ" sz="2000" baseline="0" dirty="0" err="1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إختيار</a:t>
            </a:r>
            <a:r>
              <a:rPr lang="ar-DZ" altLang="ar-DZ" sz="2000" baseline="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البعض من القائمة) عن طريق الزر </a:t>
            </a:r>
            <a:r>
              <a:rPr lang="fr-FR" altLang="ar-DZ" sz="2000" dirty="0" err="1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Modéfier</a:t>
            </a:r>
            <a:r>
              <a:rPr lang="fr-FR" altLang="ar-DZ" sz="2000" baseline="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les </a:t>
            </a:r>
            <a:r>
              <a:rPr lang="fr-FR" altLang="ar-DZ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destinataires</a:t>
            </a:r>
            <a:endParaRPr lang="ar-DZ" altLang="ar-DZ" sz="20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285750" lvl="0" indent="-28575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kumimoji="0" lang="ar-DZ" altLang="ar-DZ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إدراج الحقول في الرسالة عن طريق الزر </a:t>
            </a:r>
            <a:r>
              <a:rPr lang="fr-FR" altLang="ar-DZ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Insérer un champs de fusion</a:t>
            </a:r>
            <a:endParaRPr lang="ar-DZ" altLang="ar-DZ" sz="20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285750" lvl="0" indent="-28575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ar-DZ" altLang="ar-DZ" sz="2000" baseline="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إنهاء العملية عن طريق الزر </a:t>
            </a:r>
            <a:r>
              <a:rPr lang="fr-FR" altLang="ar-DZ" sz="2000" baseline="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Terminer et fusionner</a:t>
            </a:r>
            <a:endParaRPr kumimoji="0" lang="en-US" altLang="ar-D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124744"/>
            <a:ext cx="9128458" cy="10722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50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131840" y="5737611"/>
            <a:ext cx="599661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r-FR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</a:t>
            </a:r>
            <a:r>
              <a:rPr lang="ar-DZ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مظهر البرنامج</a:t>
            </a:r>
            <a:endParaRPr lang="ar-DZ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0414"/>
            <a:ext cx="6479591" cy="5002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5652120" y="403525"/>
            <a:ext cx="3260314" cy="42165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ar-DZ" sz="2800" dirty="0" smtClean="0"/>
              <a:t>تظهر مجموعة من الورقات (</a:t>
            </a:r>
            <a:r>
              <a:rPr lang="fr-FR" sz="2400" dirty="0" smtClean="0"/>
              <a:t>Feuil1,Feuil2,Feuil3</a:t>
            </a:r>
            <a:r>
              <a:rPr lang="ar-DZ" sz="2800" dirty="0" smtClean="0"/>
              <a:t>) الورقة الحالية هي </a:t>
            </a:r>
            <a:r>
              <a:rPr lang="fr-FR" sz="2400" dirty="0" smtClean="0"/>
              <a:t>Feuil1</a:t>
            </a:r>
            <a:r>
              <a:rPr lang="ar-DZ" sz="2400" dirty="0" smtClean="0"/>
              <a:t> </a:t>
            </a:r>
            <a:r>
              <a:rPr lang="ar-DZ" sz="2800" dirty="0" smtClean="0"/>
              <a:t>في كل ورقة هناك عدة أعمدة (</a:t>
            </a:r>
            <a:r>
              <a:rPr lang="fr-FR" sz="2400" dirty="0" smtClean="0"/>
              <a:t>A,B,C,D,….</a:t>
            </a:r>
            <a:r>
              <a:rPr lang="ar-DZ" sz="2800" dirty="0" smtClean="0"/>
              <a:t>) وهناك عدة أسطر </a:t>
            </a:r>
            <a:r>
              <a:rPr lang="fr-FR" sz="2400" dirty="0" smtClean="0"/>
              <a:t>1,2,3,…</a:t>
            </a:r>
            <a:endParaRPr lang="ar-DZ" sz="2400" dirty="0" smtClean="0"/>
          </a:p>
          <a:p>
            <a:r>
              <a:rPr lang="ar-DZ" sz="2400" dirty="0" smtClean="0"/>
              <a:t>الحيز الصغير الموجود في تقاطع السطر والعمود يسمى خلية (</a:t>
            </a:r>
            <a:r>
              <a:rPr lang="fr-FR" sz="2400" dirty="0" smtClean="0"/>
              <a:t>cellule</a:t>
            </a:r>
            <a:r>
              <a:rPr lang="ar-DZ" sz="2400" dirty="0" smtClean="0"/>
              <a:t>)</a:t>
            </a:r>
            <a:endParaRPr lang="ar-DZ" sz="2800" dirty="0" smtClean="0"/>
          </a:p>
          <a:p>
            <a:endParaRPr lang="ar-DZ" sz="2800" dirty="0"/>
          </a:p>
        </p:txBody>
      </p:sp>
      <p:sp>
        <p:nvSpPr>
          <p:cNvPr id="3" name="ZoneTexte 2"/>
          <p:cNvSpPr txBox="1"/>
          <p:nvPr/>
        </p:nvSpPr>
        <p:spPr>
          <a:xfrm>
            <a:off x="2627784" y="1844824"/>
            <a:ext cx="1080120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DZ" sz="2000" b="1" dirty="0" smtClean="0"/>
              <a:t>عمود </a:t>
            </a:r>
            <a:r>
              <a:rPr lang="fr-FR" sz="2000" b="1" dirty="0" smtClean="0"/>
              <a:t>C</a:t>
            </a:r>
            <a:r>
              <a:rPr lang="ar-DZ" sz="2000" b="1" dirty="0" smtClean="0"/>
              <a:t> </a:t>
            </a:r>
            <a:endParaRPr lang="ar-DZ" sz="2000" b="1" dirty="0"/>
          </a:p>
        </p:txBody>
      </p:sp>
      <p:cxnSp>
        <p:nvCxnSpPr>
          <p:cNvPr id="9" name="Connecteur droit avec flèche 8"/>
          <p:cNvCxnSpPr>
            <a:stCxn id="3" idx="0"/>
          </p:cNvCxnSpPr>
          <p:nvPr/>
        </p:nvCxnSpPr>
        <p:spPr>
          <a:xfrm flipV="1">
            <a:off x="3167844" y="836712"/>
            <a:ext cx="1116124" cy="10081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2125371" y="2711849"/>
            <a:ext cx="1080120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DZ" sz="2000" b="1" dirty="0" smtClean="0"/>
              <a:t>سطر 6</a:t>
            </a:r>
            <a:endParaRPr lang="ar-DZ" sz="2000" b="1" dirty="0"/>
          </a:p>
        </p:txBody>
      </p:sp>
      <p:cxnSp>
        <p:nvCxnSpPr>
          <p:cNvPr id="15" name="Connecteur droit avec flèche 14"/>
          <p:cNvCxnSpPr>
            <a:stCxn id="14" idx="1"/>
          </p:cNvCxnSpPr>
          <p:nvPr/>
        </p:nvCxnSpPr>
        <p:spPr>
          <a:xfrm flipH="1">
            <a:off x="467544" y="2911904"/>
            <a:ext cx="1657827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1403648" y="3573016"/>
            <a:ext cx="3600400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DZ" sz="2000" b="1" dirty="0" smtClean="0"/>
              <a:t>منطقة كتابة الصيغ (</a:t>
            </a:r>
            <a:r>
              <a:rPr lang="fr-FR" sz="2000" b="1" dirty="0" smtClean="0"/>
              <a:t>Formules</a:t>
            </a:r>
            <a:r>
              <a:rPr lang="ar-DZ" sz="2000" b="1" dirty="0" smtClean="0"/>
              <a:t>)</a:t>
            </a:r>
            <a:endParaRPr lang="ar-DZ" sz="2000" b="1" dirty="0"/>
          </a:p>
        </p:txBody>
      </p:sp>
      <p:cxnSp>
        <p:nvCxnSpPr>
          <p:cNvPr id="20" name="Connecteur droit avec flèche 19"/>
          <p:cNvCxnSpPr/>
          <p:nvPr/>
        </p:nvCxnSpPr>
        <p:spPr>
          <a:xfrm flipV="1">
            <a:off x="3131840" y="260648"/>
            <a:ext cx="2304256" cy="33123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756397" y="1644769"/>
            <a:ext cx="1080120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DZ" sz="2000" b="1" dirty="0" smtClean="0"/>
              <a:t>خلية </a:t>
            </a:r>
            <a:r>
              <a:rPr lang="fr-FR" sz="2000" b="1" dirty="0" smtClean="0"/>
              <a:t>A1</a:t>
            </a:r>
            <a:endParaRPr lang="ar-DZ" sz="2000" b="1" dirty="0"/>
          </a:p>
        </p:txBody>
      </p:sp>
      <p:cxnSp>
        <p:nvCxnSpPr>
          <p:cNvPr id="25" name="Connecteur droit avec flèche 24"/>
          <p:cNvCxnSpPr>
            <a:stCxn id="24" idx="0"/>
          </p:cNvCxnSpPr>
          <p:nvPr/>
        </p:nvCxnSpPr>
        <p:spPr>
          <a:xfrm flipV="1">
            <a:off x="1296457" y="1146133"/>
            <a:ext cx="0" cy="49863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655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212</TotalTime>
  <Words>536</Words>
  <Application>Microsoft Office PowerPoint</Application>
  <PresentationFormat>Affichage à l'écran (4:3)</PresentationFormat>
  <Paragraphs>84</Paragraphs>
  <Slides>13</Slides>
  <Notes>13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Angles</vt:lpstr>
      <vt:lpstr>مدخل إلى البرامج المكتبية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fac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مدخل إلى البرامج المكتبية</dc:title>
  <dc:creator>Hatem</dc:creator>
  <cp:lastModifiedBy>Hatem</cp:lastModifiedBy>
  <cp:revision>12</cp:revision>
  <dcterms:created xsi:type="dcterms:W3CDTF">2023-03-22T14:04:54Z</dcterms:created>
  <dcterms:modified xsi:type="dcterms:W3CDTF">2023-03-22T17:36:56Z</dcterms:modified>
</cp:coreProperties>
</file>